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Q3 2022 Board Update – Commercial Outlook &amp; Pricing Actions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Internal – Confidential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Agenda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Market context</a:t>
            </a:r>
          </a:p>
          <a:p>
            <a:pPr/>
            <a:r>
              <a:t>Segment performance highlights</a:t>
            </a:r>
          </a:p>
          <a:p>
            <a:pPr/>
            <a:r>
              <a:t>Pricing actions &amp; governance</a:t>
            </a:r>
          </a:p>
          <a:p>
            <a:pPr/>
            <a:r>
              <a:t>Key risks &amp; mitigation</a:t>
            </a:r>
          </a:p>
          <a:p>
            <a:pPr/>
            <a:r>
              <a:t>FY23–FY25 outlook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Market Context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Healthcare customers facing budget compression and procurement scrutiny</a:t>
            </a:r>
          </a:p>
          <a:p>
            <a:pPr/>
            <a:r>
              <a:t>Price volatility increases retender risk for top IDNs</a:t>
            </a:r>
          </a:p>
          <a:p>
            <a:pPr/>
            <a:r>
              <a:t>Supply normalization uneven across SKUs and regions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Segment Performance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Healthcare revenue stable; margin recovery lagging due to disruption-era pricing actions</a:t>
            </a:r>
          </a:p>
          <a:p>
            <a:pPr/>
            <a:r>
              <a:t>Institutional segment showing moderate volume growth</a:t>
            </a:r>
          </a:p>
          <a:p>
            <a:pPr/>
            <a:r>
              <a:t>Customer satisfaction tracking improved due to continuity of supply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Pricing Actions (FY22)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Targeted adjustments implemented during disruption period</a:t>
            </a:r>
          </a:p>
          <a:p>
            <a:pPr/>
            <a:r>
              <a:t>Actions framed externally as temporary accommodations tied to market conditions</a:t>
            </a:r>
          </a:p>
          <a:p>
            <a:pPr/>
            <a:r>
              <a:t>Internal planning embeds select actions where rollback risk is high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Governance &amp; Controls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Pricing Committee reviews exceptions and renewal strategy</a:t>
            </a:r>
          </a:p>
          <a:p>
            <a:pPr/>
            <a:r>
              <a:t>Finance baseline workbook used for quota/forecast planning</a:t>
            </a:r>
          </a:p>
          <a:p>
            <a:pPr/>
            <a:r>
              <a:t>Legal guidance: maintain disciplined external language; avoid ‘baseline reset’ phrasing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Key Account Notes (Top IDNs)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Most top accounts follow contractual escalation or annual repricing frameworks</a:t>
            </a:r>
          </a:p>
          <a:p>
            <a:pPr/>
            <a:r>
              <a:t>Alpine Medical: pricing modeled as stabilized in base case due to extreme tender sensitivity (unique case)</a:t>
            </a:r>
          </a:p>
          <a:p>
            <a:pPr/>
            <a:r>
              <a:t>Downside modeled via churn/retender scenario rather than unilateral reversion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Risks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Potential customer retenders triggered by pricing volatility</a:t>
            </a:r>
          </a:p>
          <a:p>
            <a:pPr/>
            <a:r>
              <a:t>Documentation inconsistency risk (internal vs external narrative)</a:t>
            </a:r>
          </a:p>
          <a:p>
            <a:pPr/>
            <a:r>
              <a:t>Regulatory / audit scrutiny of disruption-period pricing decisions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Outlook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/>
            <a:r>
              <a:t>FY23 plan prioritizes retention and stability; margin recovery targeted via mix and cost improvements</a:t>
            </a:r>
          </a:p>
          <a:p>
            <a:pPr/>
            <a:r>
              <a:t>Revisit disruption-era pricing assumptions as market conditions evolve</a:t>
            </a:r>
          </a:p>
          <a:p>
            <a:pPr/>
            <a:r>
              <a:t>Maintain governance cadence and messaging discipline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